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5" r:id="rId3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Montserrat" charset="1" panose="00000500000000000000"/>
      <p:regular r:id="rId12"/>
    </p:embeddedFont>
    <p:embeddedFont>
      <p:font typeface="Montserrat Bold" charset="1" panose="00000800000000000000"/>
      <p:regular r:id="rId13"/>
    </p:embeddedFont>
    <p:embeddedFont>
      <p:font typeface="Montserrat Italics" charset="1" panose="00000500000000000000"/>
      <p:regular r:id="rId14"/>
    </p:embeddedFont>
    <p:embeddedFont>
      <p:font typeface="Montserrat Bold Italics" charset="1" panose="00000800000000000000"/>
      <p:regular r:id="rId15"/>
    </p:embeddedFont>
    <p:embeddedFont>
      <p:font typeface="Montserrat Thin" charset="1" panose="00000300000000000000"/>
      <p:regular r:id="rId16"/>
    </p:embeddedFont>
    <p:embeddedFont>
      <p:font typeface="Montserrat Thin Italics" charset="1" panose="00000300000000000000"/>
      <p:regular r:id="rId17"/>
    </p:embeddedFont>
    <p:embeddedFont>
      <p:font typeface="Montserrat Extra-Light" charset="1" panose="00000300000000000000"/>
      <p:regular r:id="rId18"/>
    </p:embeddedFont>
    <p:embeddedFont>
      <p:font typeface="Montserrat Extra-Light Italics" charset="1" panose="00000300000000000000"/>
      <p:regular r:id="rId19"/>
    </p:embeddedFont>
    <p:embeddedFont>
      <p:font typeface="Montserrat Light" charset="1" panose="00000400000000000000"/>
      <p:regular r:id="rId20"/>
    </p:embeddedFont>
    <p:embeddedFont>
      <p:font typeface="Montserrat Light Italics" charset="1" panose="00000400000000000000"/>
      <p:regular r:id="rId21"/>
    </p:embeddedFont>
    <p:embeddedFont>
      <p:font typeface="Montserrat Medium" charset="1" panose="00000600000000000000"/>
      <p:regular r:id="rId22"/>
    </p:embeddedFont>
    <p:embeddedFont>
      <p:font typeface="Montserrat Medium Italics" charset="1" panose="00000600000000000000"/>
      <p:regular r:id="rId23"/>
    </p:embeddedFont>
    <p:embeddedFont>
      <p:font typeface="Montserrat Semi-Bold" charset="1" panose="00000700000000000000"/>
      <p:regular r:id="rId24"/>
    </p:embeddedFont>
    <p:embeddedFont>
      <p:font typeface="Montserrat Semi-Bold Italics" charset="1" panose="00000700000000000000"/>
      <p:regular r:id="rId25"/>
    </p:embeddedFont>
    <p:embeddedFont>
      <p:font typeface="Montserrat Ultra-Bold" charset="1" panose="00000900000000000000"/>
      <p:regular r:id="rId26"/>
    </p:embeddedFont>
    <p:embeddedFont>
      <p:font typeface="Montserrat Ultra-Bold Italics" charset="1" panose="00000900000000000000"/>
      <p:regular r:id="rId27"/>
    </p:embeddedFont>
    <p:embeddedFont>
      <p:font typeface="Montserrat Heavy" charset="1" panose="00000A00000000000000"/>
      <p:regular r:id="rId28"/>
    </p:embeddedFont>
    <p:embeddedFont>
      <p:font typeface="Montserrat Heavy Italics" charset="1" panose="00000A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https://material-tailwind.com/docs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2872211" y="-2776467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38200"/>
            <a:ext cx="10072534" cy="1696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868"/>
              </a:lnSpc>
              <a:spcBef>
                <a:spcPct val="0"/>
              </a:spcBef>
            </a:pPr>
            <a:r>
              <a:rPr lang="en-US" sz="9905">
                <a:solidFill>
                  <a:srgbClr val="000000"/>
                </a:solidFill>
                <a:latin typeface="Montserrat Bold"/>
              </a:rPr>
              <a:t>CampusNotes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4778711" y="7667323"/>
            <a:ext cx="1578921" cy="1578921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90010" y="7399508"/>
            <a:ext cx="4231144" cy="259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 Bold"/>
              </a:rPr>
              <a:t>Presented By :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 Bold"/>
              </a:rPr>
              <a:t>33164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 Bold"/>
              </a:rPr>
              <a:t>33171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 Bold"/>
              </a:rPr>
              <a:t>33177</a:t>
            </a:r>
          </a:p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Montserrat Bold"/>
              </a:rPr>
              <a:t>33181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4654" y="3075906"/>
            <a:ext cx="11765860" cy="1384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356"/>
              </a:lnSpc>
              <a:spcBef>
                <a:spcPct val="0"/>
              </a:spcBef>
            </a:pPr>
            <a:r>
              <a:rPr lang="en-US" sz="8111">
                <a:solidFill>
                  <a:srgbClr val="000000"/>
                </a:solidFill>
                <a:latin typeface="Montserrat"/>
              </a:rPr>
              <a:t>Share Learn Succeed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3299669" y="5075791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784911" y="-3899454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172156" y="4354503"/>
            <a:ext cx="8460437" cy="1828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428"/>
              </a:lnSpc>
            </a:pPr>
            <a:r>
              <a:rPr lang="en-US" sz="12023">
                <a:solidFill>
                  <a:srgbClr val="000000"/>
                </a:solidFill>
                <a:latin typeface="Montserrat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874361"/>
            <a:chOff x="0" y="0"/>
            <a:chExt cx="9414331" cy="9648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964887"/>
            </a:xfrm>
            <a:custGeom>
              <a:avLst/>
              <a:gdLst/>
              <a:ahLst/>
              <a:cxnLst/>
              <a:rect r="r" b="b" t="t" l="l"/>
              <a:pathLst>
                <a:path h="964887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1002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155355" y="3789934"/>
            <a:ext cx="7409902" cy="3696047"/>
          </a:xfrm>
          <a:custGeom>
            <a:avLst/>
            <a:gdLst/>
            <a:ahLst/>
            <a:cxnLst/>
            <a:rect r="r" b="b" t="t" l="l"/>
            <a:pathLst>
              <a:path h="3696047" w="7409902">
                <a:moveTo>
                  <a:pt x="0" y="0"/>
                </a:moveTo>
                <a:lnTo>
                  <a:pt x="7409902" y="0"/>
                </a:lnTo>
                <a:lnTo>
                  <a:pt x="7409902" y="3696047"/>
                </a:lnTo>
                <a:lnTo>
                  <a:pt x="0" y="36960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89" t="0" r="-2189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75542" y="2213058"/>
            <a:ext cx="8397219" cy="124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276"/>
              </a:lnSpc>
              <a:spcBef>
                <a:spcPct val="0"/>
              </a:spcBef>
            </a:pPr>
            <a:r>
              <a:rPr lang="en-US" sz="7340" strike="noStrike" u="none">
                <a:solidFill>
                  <a:srgbClr val="000000"/>
                </a:solidFill>
                <a:latin typeface="Montserrat Bold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05374" y="3742309"/>
            <a:ext cx="8794900" cy="5553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95"/>
              </a:lnSpc>
            </a:pPr>
            <a:r>
              <a:rPr lang="en-US" sz="2925">
                <a:solidFill>
                  <a:srgbClr val="101010"/>
                </a:solidFill>
                <a:latin typeface="Montserrat"/>
              </a:rPr>
              <a:t>In today's digital world, learning is becoming more interactive and accessible thanks to technology. CampusNotes is a new web platform designed specifically for engineering students. It's like a digital library where students can find all kinds of study materials, like notes and textbooks, for their courses. Using CampusNotes is easy; you just search for what you need, and you can even upload your own notes to share with others.</a:t>
            </a:r>
          </a:p>
          <a:p>
            <a:pPr algn="l" marL="0" indent="0" lvl="0">
              <a:lnSpc>
                <a:spcPts val="358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51465" y="-2544328"/>
            <a:ext cx="9898854" cy="8599630"/>
          </a:xfrm>
          <a:custGeom>
            <a:avLst/>
            <a:gdLst/>
            <a:ahLst/>
            <a:cxnLst/>
            <a:rect r="r" b="b" t="t" l="l"/>
            <a:pathLst>
              <a:path h="8599630" w="9898854">
                <a:moveTo>
                  <a:pt x="0" y="0"/>
                </a:moveTo>
                <a:lnTo>
                  <a:pt x="9898854" y="0"/>
                </a:lnTo>
                <a:lnTo>
                  <a:pt x="9898854" y="8599629"/>
                </a:lnTo>
                <a:lnTo>
                  <a:pt x="0" y="85996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75262" y="2090415"/>
            <a:ext cx="8525731" cy="1114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41"/>
              </a:lnSpc>
              <a:spcBef>
                <a:spcPct val="0"/>
              </a:spcBef>
            </a:pPr>
            <a:r>
              <a:rPr lang="en-US" sz="7368" strike="noStrike" u="none">
                <a:solidFill>
                  <a:srgbClr val="101010"/>
                </a:solidFill>
                <a:latin typeface="Montserrat Bold"/>
              </a:rPr>
              <a:t>Objectives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33405" y="3827097"/>
            <a:ext cx="11249133" cy="4780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Bold"/>
              </a:rPr>
              <a:t>Facilitate seamless access to educational resources.</a:t>
            </a:r>
          </a:p>
          <a:p>
            <a:pPr>
              <a:lnSpc>
                <a:spcPts val="4200"/>
              </a:lnSpc>
            </a:pP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Bold"/>
              </a:rPr>
              <a:t>Promote collaboration and peer-to-peer learning.</a:t>
            </a:r>
          </a:p>
          <a:p>
            <a:pPr>
              <a:lnSpc>
                <a:spcPts val="4200"/>
              </a:lnSpc>
            </a:pP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Bold"/>
              </a:rPr>
              <a:t>Enhance user experience through intuitive design.</a:t>
            </a:r>
          </a:p>
          <a:p>
            <a:pPr>
              <a:lnSpc>
                <a:spcPts val="4200"/>
              </a:lnSpc>
            </a:pP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 Bold"/>
              </a:rPr>
              <a:t>Support academic success and student engagement.</a:t>
            </a:r>
          </a:p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22821" y="636933"/>
            <a:ext cx="17177026" cy="8995198"/>
            <a:chOff x="0" y="0"/>
            <a:chExt cx="4523990" cy="23691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3990" cy="2369106"/>
            </a:xfrm>
            <a:custGeom>
              <a:avLst/>
              <a:gdLst/>
              <a:ahLst/>
              <a:cxnLst/>
              <a:rect r="r" b="b" t="t" l="l"/>
              <a:pathLst>
                <a:path h="2369106" w="4523990">
                  <a:moveTo>
                    <a:pt x="10366" y="0"/>
                  </a:moveTo>
                  <a:lnTo>
                    <a:pt x="4513624" y="0"/>
                  </a:lnTo>
                  <a:cubicBezTo>
                    <a:pt x="4519349" y="0"/>
                    <a:pt x="4523990" y="4641"/>
                    <a:pt x="4523990" y="10366"/>
                  </a:cubicBezTo>
                  <a:lnTo>
                    <a:pt x="4523990" y="2358739"/>
                  </a:lnTo>
                  <a:cubicBezTo>
                    <a:pt x="4523990" y="2361489"/>
                    <a:pt x="4522898" y="2364125"/>
                    <a:pt x="4520954" y="2366069"/>
                  </a:cubicBezTo>
                  <a:cubicBezTo>
                    <a:pt x="4519010" y="2368013"/>
                    <a:pt x="4516373" y="2369106"/>
                    <a:pt x="4513624" y="2369106"/>
                  </a:cubicBezTo>
                  <a:lnTo>
                    <a:pt x="10366" y="2369106"/>
                  </a:lnTo>
                  <a:cubicBezTo>
                    <a:pt x="7617" y="2369106"/>
                    <a:pt x="4980" y="2368013"/>
                    <a:pt x="3036" y="2366069"/>
                  </a:cubicBezTo>
                  <a:cubicBezTo>
                    <a:pt x="1092" y="2364125"/>
                    <a:pt x="0" y="2361489"/>
                    <a:pt x="0" y="2358739"/>
                  </a:cubicBezTo>
                  <a:lnTo>
                    <a:pt x="0" y="10366"/>
                  </a:lnTo>
                  <a:cubicBezTo>
                    <a:pt x="0" y="7617"/>
                    <a:pt x="1092" y="4980"/>
                    <a:pt x="3036" y="3036"/>
                  </a:cubicBezTo>
                  <a:cubicBezTo>
                    <a:pt x="4980" y="1092"/>
                    <a:pt x="7617" y="0"/>
                    <a:pt x="10366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523990" cy="24167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64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3894483"/>
            <a:ext cx="3628085" cy="4414507"/>
            <a:chOff x="0" y="0"/>
            <a:chExt cx="1693662" cy="206077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93662" cy="2060779"/>
            </a:xfrm>
            <a:custGeom>
              <a:avLst/>
              <a:gdLst/>
              <a:ahLst/>
              <a:cxnLst/>
              <a:rect r="r" b="b" t="t" l="l"/>
              <a:pathLst>
                <a:path h="2060779" w="1693662">
                  <a:moveTo>
                    <a:pt x="49079" y="0"/>
                  </a:moveTo>
                  <a:lnTo>
                    <a:pt x="1644582" y="0"/>
                  </a:lnTo>
                  <a:cubicBezTo>
                    <a:pt x="1671688" y="0"/>
                    <a:pt x="1693662" y="21974"/>
                    <a:pt x="1693662" y="49079"/>
                  </a:cubicBezTo>
                  <a:lnTo>
                    <a:pt x="1693662" y="2011700"/>
                  </a:lnTo>
                  <a:cubicBezTo>
                    <a:pt x="1693662" y="2038806"/>
                    <a:pt x="1671688" y="2060779"/>
                    <a:pt x="1644582" y="2060779"/>
                  </a:cubicBezTo>
                  <a:lnTo>
                    <a:pt x="49079" y="2060779"/>
                  </a:lnTo>
                  <a:cubicBezTo>
                    <a:pt x="21974" y="2060779"/>
                    <a:pt x="0" y="2038806"/>
                    <a:pt x="0" y="2011700"/>
                  </a:cubicBezTo>
                  <a:lnTo>
                    <a:pt x="0" y="49079"/>
                  </a:lnTo>
                  <a:cubicBezTo>
                    <a:pt x="0" y="21974"/>
                    <a:pt x="21974" y="0"/>
                    <a:pt x="4907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693662" cy="210840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11305" y="4074774"/>
            <a:ext cx="3262874" cy="4031036"/>
            <a:chOff x="0" y="0"/>
            <a:chExt cx="1523174" cy="188176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23174" cy="1881768"/>
            </a:xfrm>
            <a:custGeom>
              <a:avLst/>
              <a:gdLst/>
              <a:ahLst/>
              <a:cxnLst/>
              <a:rect r="r" b="b" t="t" l="l"/>
              <a:pathLst>
                <a:path h="1881768" w="1523174">
                  <a:moveTo>
                    <a:pt x="54573" y="0"/>
                  </a:moveTo>
                  <a:lnTo>
                    <a:pt x="1468601" y="0"/>
                  </a:lnTo>
                  <a:cubicBezTo>
                    <a:pt x="1483075" y="0"/>
                    <a:pt x="1496956" y="5750"/>
                    <a:pt x="1507190" y="15984"/>
                  </a:cubicBezTo>
                  <a:cubicBezTo>
                    <a:pt x="1517425" y="26218"/>
                    <a:pt x="1523174" y="40099"/>
                    <a:pt x="1523174" y="54573"/>
                  </a:cubicBezTo>
                  <a:lnTo>
                    <a:pt x="1523174" y="1827195"/>
                  </a:lnTo>
                  <a:cubicBezTo>
                    <a:pt x="1523174" y="1841668"/>
                    <a:pt x="1517425" y="1855549"/>
                    <a:pt x="1507190" y="1865784"/>
                  </a:cubicBezTo>
                  <a:cubicBezTo>
                    <a:pt x="1496956" y="1876018"/>
                    <a:pt x="1483075" y="1881768"/>
                    <a:pt x="1468601" y="1881768"/>
                  </a:cubicBezTo>
                  <a:lnTo>
                    <a:pt x="54573" y="1881768"/>
                  </a:lnTo>
                  <a:cubicBezTo>
                    <a:pt x="40099" y="1881768"/>
                    <a:pt x="26218" y="1876018"/>
                    <a:pt x="15984" y="1865784"/>
                  </a:cubicBezTo>
                  <a:cubicBezTo>
                    <a:pt x="5750" y="1855549"/>
                    <a:pt x="0" y="1841668"/>
                    <a:pt x="0" y="1827195"/>
                  </a:cubicBezTo>
                  <a:lnTo>
                    <a:pt x="0" y="54573"/>
                  </a:lnTo>
                  <a:cubicBezTo>
                    <a:pt x="0" y="40099"/>
                    <a:pt x="5750" y="26218"/>
                    <a:pt x="15984" y="15984"/>
                  </a:cubicBezTo>
                  <a:cubicBezTo>
                    <a:pt x="26218" y="5750"/>
                    <a:pt x="40099" y="0"/>
                    <a:pt x="5457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523174" cy="192939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974962" y="3894483"/>
            <a:ext cx="3628085" cy="4414507"/>
            <a:chOff x="0" y="0"/>
            <a:chExt cx="1693662" cy="20607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93662" cy="2060779"/>
            </a:xfrm>
            <a:custGeom>
              <a:avLst/>
              <a:gdLst/>
              <a:ahLst/>
              <a:cxnLst/>
              <a:rect r="r" b="b" t="t" l="l"/>
              <a:pathLst>
                <a:path h="2060779" w="1693662">
                  <a:moveTo>
                    <a:pt x="49079" y="0"/>
                  </a:moveTo>
                  <a:lnTo>
                    <a:pt x="1644582" y="0"/>
                  </a:lnTo>
                  <a:cubicBezTo>
                    <a:pt x="1671688" y="0"/>
                    <a:pt x="1693662" y="21974"/>
                    <a:pt x="1693662" y="49079"/>
                  </a:cubicBezTo>
                  <a:lnTo>
                    <a:pt x="1693662" y="2011700"/>
                  </a:lnTo>
                  <a:cubicBezTo>
                    <a:pt x="1693662" y="2038806"/>
                    <a:pt x="1671688" y="2060779"/>
                    <a:pt x="1644582" y="2060779"/>
                  </a:cubicBezTo>
                  <a:lnTo>
                    <a:pt x="49079" y="2060779"/>
                  </a:lnTo>
                  <a:cubicBezTo>
                    <a:pt x="21974" y="2060779"/>
                    <a:pt x="0" y="2038806"/>
                    <a:pt x="0" y="2011700"/>
                  </a:cubicBezTo>
                  <a:lnTo>
                    <a:pt x="0" y="49079"/>
                  </a:lnTo>
                  <a:cubicBezTo>
                    <a:pt x="0" y="21974"/>
                    <a:pt x="21974" y="0"/>
                    <a:pt x="4907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693662" cy="210840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181736" y="4074774"/>
            <a:ext cx="3240335" cy="4031036"/>
            <a:chOff x="0" y="0"/>
            <a:chExt cx="1512652" cy="188176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12652" cy="1881768"/>
            </a:xfrm>
            <a:custGeom>
              <a:avLst/>
              <a:gdLst/>
              <a:ahLst/>
              <a:cxnLst/>
              <a:rect r="r" b="b" t="t" l="l"/>
              <a:pathLst>
                <a:path h="1881768" w="1512652">
                  <a:moveTo>
                    <a:pt x="54952" y="0"/>
                  </a:moveTo>
                  <a:lnTo>
                    <a:pt x="1457700" y="0"/>
                  </a:lnTo>
                  <a:cubicBezTo>
                    <a:pt x="1472274" y="0"/>
                    <a:pt x="1486252" y="5790"/>
                    <a:pt x="1496557" y="16095"/>
                  </a:cubicBezTo>
                  <a:cubicBezTo>
                    <a:pt x="1506863" y="26401"/>
                    <a:pt x="1512652" y="40378"/>
                    <a:pt x="1512652" y="54952"/>
                  </a:cubicBezTo>
                  <a:lnTo>
                    <a:pt x="1512652" y="1826815"/>
                  </a:lnTo>
                  <a:cubicBezTo>
                    <a:pt x="1512652" y="1841389"/>
                    <a:pt x="1506863" y="1855367"/>
                    <a:pt x="1496557" y="1865672"/>
                  </a:cubicBezTo>
                  <a:cubicBezTo>
                    <a:pt x="1486252" y="1875978"/>
                    <a:pt x="1472274" y="1881768"/>
                    <a:pt x="1457700" y="1881768"/>
                  </a:cubicBezTo>
                  <a:lnTo>
                    <a:pt x="54952" y="1881768"/>
                  </a:lnTo>
                  <a:cubicBezTo>
                    <a:pt x="24603" y="1881768"/>
                    <a:pt x="0" y="1857165"/>
                    <a:pt x="0" y="1826815"/>
                  </a:cubicBezTo>
                  <a:lnTo>
                    <a:pt x="0" y="54952"/>
                  </a:lnTo>
                  <a:cubicBezTo>
                    <a:pt x="0" y="40378"/>
                    <a:pt x="5790" y="26401"/>
                    <a:pt x="16095" y="16095"/>
                  </a:cubicBezTo>
                  <a:cubicBezTo>
                    <a:pt x="26401" y="5790"/>
                    <a:pt x="40378" y="0"/>
                    <a:pt x="54952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1512652" cy="192939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107871" y="3894483"/>
            <a:ext cx="3628085" cy="4414507"/>
            <a:chOff x="0" y="0"/>
            <a:chExt cx="1693662" cy="206077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693662" cy="2060779"/>
            </a:xfrm>
            <a:custGeom>
              <a:avLst/>
              <a:gdLst/>
              <a:ahLst/>
              <a:cxnLst/>
              <a:rect r="r" b="b" t="t" l="l"/>
              <a:pathLst>
                <a:path h="2060779" w="1693662">
                  <a:moveTo>
                    <a:pt x="49079" y="0"/>
                  </a:moveTo>
                  <a:lnTo>
                    <a:pt x="1644582" y="0"/>
                  </a:lnTo>
                  <a:cubicBezTo>
                    <a:pt x="1671688" y="0"/>
                    <a:pt x="1693662" y="21974"/>
                    <a:pt x="1693662" y="49079"/>
                  </a:cubicBezTo>
                  <a:lnTo>
                    <a:pt x="1693662" y="2011700"/>
                  </a:lnTo>
                  <a:cubicBezTo>
                    <a:pt x="1693662" y="2038806"/>
                    <a:pt x="1671688" y="2060779"/>
                    <a:pt x="1644582" y="2060779"/>
                  </a:cubicBezTo>
                  <a:lnTo>
                    <a:pt x="49079" y="2060779"/>
                  </a:lnTo>
                  <a:cubicBezTo>
                    <a:pt x="21974" y="2060779"/>
                    <a:pt x="0" y="2038806"/>
                    <a:pt x="0" y="2011700"/>
                  </a:cubicBezTo>
                  <a:lnTo>
                    <a:pt x="0" y="49079"/>
                  </a:lnTo>
                  <a:cubicBezTo>
                    <a:pt x="0" y="21974"/>
                    <a:pt x="21974" y="0"/>
                    <a:pt x="4907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1693662" cy="210840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290476" y="4074774"/>
            <a:ext cx="3262874" cy="4031036"/>
            <a:chOff x="0" y="0"/>
            <a:chExt cx="1523174" cy="188176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523174" cy="1881768"/>
            </a:xfrm>
            <a:custGeom>
              <a:avLst/>
              <a:gdLst/>
              <a:ahLst/>
              <a:cxnLst/>
              <a:rect r="r" b="b" t="t" l="l"/>
              <a:pathLst>
                <a:path h="1881768" w="1523174">
                  <a:moveTo>
                    <a:pt x="54573" y="0"/>
                  </a:moveTo>
                  <a:lnTo>
                    <a:pt x="1468601" y="0"/>
                  </a:lnTo>
                  <a:cubicBezTo>
                    <a:pt x="1483075" y="0"/>
                    <a:pt x="1496956" y="5750"/>
                    <a:pt x="1507190" y="15984"/>
                  </a:cubicBezTo>
                  <a:cubicBezTo>
                    <a:pt x="1517425" y="26218"/>
                    <a:pt x="1523174" y="40099"/>
                    <a:pt x="1523174" y="54573"/>
                  </a:cubicBezTo>
                  <a:lnTo>
                    <a:pt x="1523174" y="1827195"/>
                  </a:lnTo>
                  <a:cubicBezTo>
                    <a:pt x="1523174" y="1841668"/>
                    <a:pt x="1517425" y="1855549"/>
                    <a:pt x="1507190" y="1865784"/>
                  </a:cubicBezTo>
                  <a:cubicBezTo>
                    <a:pt x="1496956" y="1876018"/>
                    <a:pt x="1483075" y="1881768"/>
                    <a:pt x="1468601" y="1881768"/>
                  </a:cubicBezTo>
                  <a:lnTo>
                    <a:pt x="54573" y="1881768"/>
                  </a:lnTo>
                  <a:cubicBezTo>
                    <a:pt x="40099" y="1881768"/>
                    <a:pt x="26218" y="1876018"/>
                    <a:pt x="15984" y="1865784"/>
                  </a:cubicBezTo>
                  <a:cubicBezTo>
                    <a:pt x="5750" y="1855549"/>
                    <a:pt x="0" y="1841668"/>
                    <a:pt x="0" y="1827195"/>
                  </a:cubicBezTo>
                  <a:lnTo>
                    <a:pt x="0" y="54573"/>
                  </a:lnTo>
                  <a:cubicBezTo>
                    <a:pt x="0" y="40099"/>
                    <a:pt x="5750" y="26218"/>
                    <a:pt x="15984" y="15984"/>
                  </a:cubicBezTo>
                  <a:cubicBezTo>
                    <a:pt x="26218" y="5750"/>
                    <a:pt x="40099" y="0"/>
                    <a:pt x="5457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1523174" cy="192939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240781" y="3894483"/>
            <a:ext cx="3628085" cy="4414507"/>
            <a:chOff x="0" y="0"/>
            <a:chExt cx="1693662" cy="206077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693662" cy="2060779"/>
            </a:xfrm>
            <a:custGeom>
              <a:avLst/>
              <a:gdLst/>
              <a:ahLst/>
              <a:cxnLst/>
              <a:rect r="r" b="b" t="t" l="l"/>
              <a:pathLst>
                <a:path h="2060779" w="1693662">
                  <a:moveTo>
                    <a:pt x="49079" y="0"/>
                  </a:moveTo>
                  <a:lnTo>
                    <a:pt x="1644582" y="0"/>
                  </a:lnTo>
                  <a:cubicBezTo>
                    <a:pt x="1671688" y="0"/>
                    <a:pt x="1693662" y="21974"/>
                    <a:pt x="1693662" y="49079"/>
                  </a:cubicBezTo>
                  <a:lnTo>
                    <a:pt x="1693662" y="2011700"/>
                  </a:lnTo>
                  <a:cubicBezTo>
                    <a:pt x="1693662" y="2038806"/>
                    <a:pt x="1671688" y="2060779"/>
                    <a:pt x="1644582" y="2060779"/>
                  </a:cubicBezTo>
                  <a:lnTo>
                    <a:pt x="49079" y="2060779"/>
                  </a:lnTo>
                  <a:cubicBezTo>
                    <a:pt x="21974" y="2060779"/>
                    <a:pt x="0" y="2038806"/>
                    <a:pt x="0" y="2011700"/>
                  </a:cubicBezTo>
                  <a:lnTo>
                    <a:pt x="0" y="49079"/>
                  </a:lnTo>
                  <a:cubicBezTo>
                    <a:pt x="0" y="21974"/>
                    <a:pt x="21974" y="0"/>
                    <a:pt x="4907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1693662" cy="210840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423386" y="4074774"/>
            <a:ext cx="3262874" cy="4031036"/>
            <a:chOff x="0" y="0"/>
            <a:chExt cx="1523174" cy="188176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523174" cy="1881768"/>
            </a:xfrm>
            <a:custGeom>
              <a:avLst/>
              <a:gdLst/>
              <a:ahLst/>
              <a:cxnLst/>
              <a:rect r="r" b="b" t="t" l="l"/>
              <a:pathLst>
                <a:path h="1881768" w="1523174">
                  <a:moveTo>
                    <a:pt x="54573" y="0"/>
                  </a:moveTo>
                  <a:lnTo>
                    <a:pt x="1468601" y="0"/>
                  </a:lnTo>
                  <a:cubicBezTo>
                    <a:pt x="1483075" y="0"/>
                    <a:pt x="1496956" y="5750"/>
                    <a:pt x="1507190" y="15984"/>
                  </a:cubicBezTo>
                  <a:cubicBezTo>
                    <a:pt x="1517425" y="26218"/>
                    <a:pt x="1523174" y="40099"/>
                    <a:pt x="1523174" y="54573"/>
                  </a:cubicBezTo>
                  <a:lnTo>
                    <a:pt x="1523174" y="1827195"/>
                  </a:lnTo>
                  <a:cubicBezTo>
                    <a:pt x="1523174" y="1841668"/>
                    <a:pt x="1517425" y="1855549"/>
                    <a:pt x="1507190" y="1865784"/>
                  </a:cubicBezTo>
                  <a:cubicBezTo>
                    <a:pt x="1496956" y="1876018"/>
                    <a:pt x="1483075" y="1881768"/>
                    <a:pt x="1468601" y="1881768"/>
                  </a:cubicBezTo>
                  <a:lnTo>
                    <a:pt x="54573" y="1881768"/>
                  </a:lnTo>
                  <a:cubicBezTo>
                    <a:pt x="40099" y="1881768"/>
                    <a:pt x="26218" y="1876018"/>
                    <a:pt x="15984" y="1865784"/>
                  </a:cubicBezTo>
                  <a:cubicBezTo>
                    <a:pt x="5750" y="1855549"/>
                    <a:pt x="0" y="1841668"/>
                    <a:pt x="0" y="1827195"/>
                  </a:cubicBezTo>
                  <a:lnTo>
                    <a:pt x="0" y="54573"/>
                  </a:lnTo>
                  <a:cubicBezTo>
                    <a:pt x="0" y="40099"/>
                    <a:pt x="5750" y="26218"/>
                    <a:pt x="15984" y="15984"/>
                  </a:cubicBezTo>
                  <a:cubicBezTo>
                    <a:pt x="26218" y="5750"/>
                    <a:pt x="40099" y="0"/>
                    <a:pt x="5457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1523174" cy="192939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404039" y="5262955"/>
            <a:ext cx="2877407" cy="1251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 Bold"/>
              </a:rPr>
              <a:t>Resource </a:t>
            </a:r>
          </a:p>
          <a:p>
            <a:pPr algn="ct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ontserrat Bold"/>
              </a:rPr>
              <a:t>Repository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386421" y="1552175"/>
            <a:ext cx="11442900" cy="1114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41"/>
              </a:lnSpc>
              <a:spcBef>
                <a:spcPct val="0"/>
              </a:spcBef>
            </a:pPr>
            <a:r>
              <a:rPr lang="en-US" sz="7368">
                <a:solidFill>
                  <a:srgbClr val="101010"/>
                </a:solidFill>
                <a:latin typeface="Montserrat Bold"/>
              </a:rPr>
              <a:t>Features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350300" y="5262955"/>
            <a:ext cx="2877407" cy="1251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ontserrat Bold"/>
              </a:rPr>
              <a:t>Search and Filter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483210" y="5262955"/>
            <a:ext cx="2877407" cy="1251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ontserrat Bold"/>
              </a:rPr>
              <a:t>Notes Upload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616120" y="5262955"/>
            <a:ext cx="2877407" cy="1251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ontserrat Bold"/>
              </a:rPr>
              <a:t>Chat Assistance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874361"/>
            <a:chOff x="0" y="0"/>
            <a:chExt cx="9414331" cy="9648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964887"/>
            </a:xfrm>
            <a:custGeom>
              <a:avLst/>
              <a:gdLst/>
              <a:ahLst/>
              <a:cxnLst/>
              <a:rect r="r" b="b" t="t" l="l"/>
              <a:pathLst>
                <a:path h="964887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1002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81109" y="2695089"/>
            <a:ext cx="6733022" cy="3234888"/>
          </a:xfrm>
          <a:custGeom>
            <a:avLst/>
            <a:gdLst/>
            <a:ahLst/>
            <a:cxnLst/>
            <a:rect r="r" b="b" t="t" l="l"/>
            <a:pathLst>
              <a:path h="3234888" w="6733022">
                <a:moveTo>
                  <a:pt x="0" y="0"/>
                </a:moveTo>
                <a:lnTo>
                  <a:pt x="6733021" y="0"/>
                </a:lnTo>
                <a:lnTo>
                  <a:pt x="6733021" y="3234888"/>
                </a:lnTo>
                <a:lnTo>
                  <a:pt x="0" y="32348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853448" y="2695089"/>
            <a:ext cx="7006285" cy="3349473"/>
          </a:xfrm>
          <a:custGeom>
            <a:avLst/>
            <a:gdLst/>
            <a:ahLst/>
            <a:cxnLst/>
            <a:rect r="r" b="b" t="t" l="l"/>
            <a:pathLst>
              <a:path h="3349473" w="7006285">
                <a:moveTo>
                  <a:pt x="0" y="0"/>
                </a:moveTo>
                <a:lnTo>
                  <a:pt x="7006285" y="0"/>
                </a:lnTo>
                <a:lnTo>
                  <a:pt x="7006285" y="3349473"/>
                </a:lnTo>
                <a:lnTo>
                  <a:pt x="0" y="33494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08100" y="6749127"/>
            <a:ext cx="6706030" cy="3112799"/>
          </a:xfrm>
          <a:custGeom>
            <a:avLst/>
            <a:gdLst/>
            <a:ahLst/>
            <a:cxnLst/>
            <a:rect r="r" b="b" t="t" l="l"/>
            <a:pathLst>
              <a:path h="3112799" w="6706030">
                <a:moveTo>
                  <a:pt x="0" y="0"/>
                </a:moveTo>
                <a:lnTo>
                  <a:pt x="6706030" y="0"/>
                </a:lnTo>
                <a:lnTo>
                  <a:pt x="6706030" y="3112799"/>
                </a:lnTo>
                <a:lnTo>
                  <a:pt x="0" y="31127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853448" y="6243264"/>
            <a:ext cx="6831651" cy="3305807"/>
          </a:xfrm>
          <a:custGeom>
            <a:avLst/>
            <a:gdLst/>
            <a:ahLst/>
            <a:cxnLst/>
            <a:rect r="r" b="b" t="t" l="l"/>
            <a:pathLst>
              <a:path h="3305807" w="6831651">
                <a:moveTo>
                  <a:pt x="0" y="0"/>
                </a:moveTo>
                <a:lnTo>
                  <a:pt x="6831651" y="0"/>
                </a:lnTo>
                <a:lnTo>
                  <a:pt x="6831651" y="3305807"/>
                </a:lnTo>
                <a:lnTo>
                  <a:pt x="0" y="33058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338810"/>
            <a:ext cx="12170860" cy="12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276"/>
              </a:lnSpc>
              <a:spcBef>
                <a:spcPct val="0"/>
              </a:spcBef>
            </a:pPr>
            <a:r>
              <a:rPr lang="en-US" sz="7340">
                <a:solidFill>
                  <a:srgbClr val="000000"/>
                </a:solidFill>
                <a:latin typeface="Montserrat Bold"/>
              </a:rPr>
              <a:t>Design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5542" y="2213058"/>
            <a:ext cx="12170860" cy="12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276"/>
              </a:lnSpc>
              <a:spcBef>
                <a:spcPct val="0"/>
              </a:spcBef>
            </a:pPr>
            <a:r>
              <a:rPr lang="en-US" sz="7340">
                <a:solidFill>
                  <a:srgbClr val="000000"/>
                </a:solidFill>
                <a:latin typeface="Montserrat Bold"/>
              </a:rPr>
              <a:t>Technologies Used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4623402"/>
            <a:ext cx="5794487" cy="4385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1"/>
              </a:lnSpc>
            </a:pPr>
            <a:r>
              <a:rPr lang="en-US" sz="3579">
                <a:solidFill>
                  <a:srgbClr val="101010"/>
                </a:solidFill>
                <a:latin typeface="Montserrat Bold"/>
              </a:rPr>
              <a:t>Frontend :</a:t>
            </a:r>
          </a:p>
          <a:p>
            <a:pPr marL="772921" indent="-386461" lvl="1">
              <a:lnSpc>
                <a:spcPts val="5011"/>
              </a:lnSpc>
              <a:buFont typeface="Arial"/>
              <a:buChar char="•"/>
            </a:pPr>
            <a:r>
              <a:rPr lang="en-US" sz="3579">
                <a:solidFill>
                  <a:srgbClr val="101010"/>
                </a:solidFill>
                <a:latin typeface="Montserrat"/>
              </a:rPr>
              <a:t>React</a:t>
            </a:r>
          </a:p>
          <a:p>
            <a:pPr marL="772921" indent="-386461" lvl="1">
              <a:lnSpc>
                <a:spcPts val="5011"/>
              </a:lnSpc>
              <a:buFont typeface="Arial"/>
              <a:buChar char="•"/>
            </a:pPr>
            <a:r>
              <a:rPr lang="en-US" sz="3579">
                <a:solidFill>
                  <a:srgbClr val="101010"/>
                </a:solidFill>
                <a:latin typeface="Montserrat"/>
              </a:rPr>
              <a:t>.Talwind CSS and material Tailwind</a:t>
            </a:r>
          </a:p>
          <a:p>
            <a:pPr marL="772921" indent="-386461" lvl="1">
              <a:lnSpc>
                <a:spcPts val="5011"/>
              </a:lnSpc>
              <a:buFont typeface="Arial"/>
              <a:buChar char="•"/>
            </a:pPr>
            <a:r>
              <a:rPr lang="en-US" sz="3579">
                <a:solidFill>
                  <a:srgbClr val="101010"/>
                </a:solidFill>
                <a:latin typeface="Montserrat"/>
              </a:rPr>
              <a:t>JavaScript</a:t>
            </a:r>
          </a:p>
          <a:p>
            <a:pPr>
              <a:lnSpc>
                <a:spcPts val="5011"/>
              </a:lnSpc>
            </a:pPr>
          </a:p>
          <a:p>
            <a:pPr algn="l" marL="0" indent="0" lvl="0">
              <a:lnSpc>
                <a:spcPts val="5011"/>
              </a:lnSpc>
              <a:spcBef>
                <a:spcPct val="0"/>
              </a:spcBef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0" y="0"/>
            <a:ext cx="18288000" cy="1874361"/>
            <a:chOff x="0" y="0"/>
            <a:chExt cx="9414331" cy="96488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414331" cy="964887"/>
            </a:xfrm>
            <a:custGeom>
              <a:avLst/>
              <a:gdLst/>
              <a:ahLst/>
              <a:cxnLst/>
              <a:rect r="r" b="b" t="t" l="l"/>
              <a:pathLst>
                <a:path h="964887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9414331" cy="1002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485969" y="4354728"/>
            <a:ext cx="5206580" cy="5707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07"/>
              </a:lnSpc>
            </a:pPr>
            <a:r>
              <a:rPr lang="en-US" sz="3576">
                <a:solidFill>
                  <a:srgbClr val="101010"/>
                </a:solidFill>
                <a:latin typeface="Montserrat Bold"/>
              </a:rPr>
              <a:t>Backend :</a:t>
            </a:r>
          </a:p>
          <a:p>
            <a:pPr>
              <a:lnSpc>
                <a:spcPts val="5007"/>
              </a:lnSpc>
            </a:pPr>
          </a:p>
          <a:p>
            <a:pPr marL="772223" indent="-386111" lvl="1">
              <a:lnSpc>
                <a:spcPts val="5007"/>
              </a:lnSpc>
              <a:buFont typeface="Arial"/>
              <a:buChar char="•"/>
            </a:pPr>
            <a:r>
              <a:rPr lang="en-US" sz="3576">
                <a:solidFill>
                  <a:srgbClr val="101010"/>
                </a:solidFill>
                <a:latin typeface="Montserrat"/>
              </a:rPr>
              <a:t>Express.js</a:t>
            </a:r>
          </a:p>
          <a:p>
            <a:pPr marL="772223" indent="-386111" lvl="1">
              <a:lnSpc>
                <a:spcPts val="5007"/>
              </a:lnSpc>
              <a:buFont typeface="Arial"/>
              <a:buChar char="•"/>
            </a:pPr>
            <a:r>
              <a:rPr lang="en-US" sz="3576">
                <a:solidFill>
                  <a:srgbClr val="101010"/>
                </a:solidFill>
                <a:latin typeface="Montserrat"/>
              </a:rPr>
              <a:t>Node.js</a:t>
            </a:r>
          </a:p>
          <a:p>
            <a:pPr marL="772223" indent="-386111" lvl="1">
              <a:lnSpc>
                <a:spcPts val="5007"/>
              </a:lnSpc>
              <a:buFont typeface="Arial"/>
              <a:buChar char="•"/>
            </a:pPr>
            <a:r>
              <a:rPr lang="en-US" sz="3576">
                <a:solidFill>
                  <a:srgbClr val="101010"/>
                </a:solidFill>
                <a:latin typeface="Montserrat"/>
              </a:rPr>
              <a:t>Google API(drive)</a:t>
            </a:r>
          </a:p>
          <a:p>
            <a:pPr marL="772223" indent="-386111" lvl="1">
              <a:lnSpc>
                <a:spcPts val="5007"/>
              </a:lnSpc>
              <a:buFont typeface="Arial"/>
              <a:buChar char="•"/>
            </a:pPr>
            <a:r>
              <a:rPr lang="en-US" sz="3576">
                <a:solidFill>
                  <a:srgbClr val="101010"/>
                </a:solidFill>
                <a:latin typeface="Montserrat"/>
              </a:rPr>
              <a:t>MongoDB</a:t>
            </a:r>
          </a:p>
          <a:p>
            <a:pPr>
              <a:lnSpc>
                <a:spcPts val="5007"/>
              </a:lnSpc>
            </a:pPr>
          </a:p>
          <a:p>
            <a:pPr>
              <a:lnSpc>
                <a:spcPts val="5007"/>
              </a:lnSpc>
            </a:pPr>
          </a:p>
          <a:p>
            <a:pPr algn="l" marL="0" indent="0" lvl="0">
              <a:lnSpc>
                <a:spcPts val="500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38573" y="-4299815"/>
            <a:ext cx="9898854" cy="8599630"/>
          </a:xfrm>
          <a:custGeom>
            <a:avLst/>
            <a:gdLst/>
            <a:ahLst/>
            <a:cxnLst/>
            <a:rect r="r" b="b" t="t" l="l"/>
            <a:pathLst>
              <a:path h="8599630" w="9898854">
                <a:moveTo>
                  <a:pt x="0" y="0"/>
                </a:moveTo>
                <a:lnTo>
                  <a:pt x="9898854" y="0"/>
                </a:lnTo>
                <a:lnTo>
                  <a:pt x="9898854" y="8599630"/>
                </a:lnTo>
                <a:lnTo>
                  <a:pt x="0" y="85996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40684"/>
            <a:ext cx="8525731" cy="1114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41"/>
              </a:lnSpc>
              <a:spcBef>
                <a:spcPct val="0"/>
              </a:spcBef>
            </a:pPr>
            <a:r>
              <a:rPr lang="en-US" sz="7368">
                <a:solidFill>
                  <a:srgbClr val="101010"/>
                </a:solidFill>
                <a:latin typeface="Montserrat Bold"/>
              </a:rPr>
              <a:t>Challenges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666970"/>
            <a:ext cx="12419008" cy="4390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73"/>
              </a:lnSpc>
            </a:pPr>
            <a:r>
              <a:rPr lang="en-US" sz="4144">
                <a:solidFill>
                  <a:srgbClr val="101010"/>
                </a:solidFill>
                <a:latin typeface="Montserrat Bold"/>
              </a:rPr>
              <a:t>   1. File storage problem</a:t>
            </a:r>
          </a:p>
          <a:p>
            <a:pPr algn="just">
              <a:lnSpc>
                <a:spcPts val="4973"/>
              </a:lnSpc>
            </a:pPr>
          </a:p>
          <a:p>
            <a:pPr algn="just">
              <a:lnSpc>
                <a:spcPts val="4973"/>
              </a:lnSpc>
            </a:pPr>
            <a:r>
              <a:rPr lang="en-US" sz="4144">
                <a:solidFill>
                  <a:srgbClr val="101010"/>
                </a:solidFill>
                <a:latin typeface="Montserrat Bold"/>
              </a:rPr>
              <a:t>   2. D</a:t>
            </a:r>
            <a:r>
              <a:rPr lang="en-US" sz="4144">
                <a:solidFill>
                  <a:srgbClr val="101010"/>
                </a:solidFill>
                <a:latin typeface="Montserrat Bold"/>
              </a:rPr>
              <a:t>eployment  Challenge</a:t>
            </a:r>
          </a:p>
          <a:p>
            <a:pPr algn="just">
              <a:lnSpc>
                <a:spcPts val="4973"/>
              </a:lnSpc>
            </a:pPr>
          </a:p>
          <a:p>
            <a:pPr algn="just">
              <a:lnSpc>
                <a:spcPts val="4973"/>
              </a:lnSpc>
            </a:pPr>
            <a:r>
              <a:rPr lang="en-US" sz="4144">
                <a:solidFill>
                  <a:srgbClr val="101010"/>
                </a:solidFill>
                <a:latin typeface="Montserrat Bold"/>
              </a:rPr>
              <a:t>   3.</a:t>
            </a:r>
            <a:r>
              <a:rPr lang="en-US" sz="4144">
                <a:solidFill>
                  <a:srgbClr val="101010"/>
                </a:solidFill>
                <a:latin typeface="Montserrat Bold"/>
              </a:rPr>
              <a:t>Resource Availability</a:t>
            </a:r>
          </a:p>
          <a:p>
            <a:pPr algn="just">
              <a:lnSpc>
                <a:spcPts val="4973"/>
              </a:lnSpc>
            </a:pPr>
          </a:p>
          <a:p>
            <a:pPr algn="just">
              <a:lnSpc>
                <a:spcPts val="4973"/>
              </a:lnSpc>
              <a:spcBef>
                <a:spcPct val="0"/>
              </a:spcBef>
            </a:pPr>
            <a:r>
              <a:rPr lang="en-US" sz="4144">
                <a:solidFill>
                  <a:srgbClr val="101010"/>
                </a:solidFill>
                <a:latin typeface="Montserrat Bold"/>
              </a:rPr>
              <a:t>  4.</a:t>
            </a:r>
            <a:r>
              <a:rPr lang="en-US" sz="4144">
                <a:solidFill>
                  <a:srgbClr val="101010"/>
                </a:solidFill>
                <a:latin typeface="Montserrat Bold"/>
              </a:rPr>
              <a:t>Technical Complexity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38573" y="-4299815"/>
            <a:ext cx="9898854" cy="8599630"/>
          </a:xfrm>
          <a:custGeom>
            <a:avLst/>
            <a:gdLst/>
            <a:ahLst/>
            <a:cxnLst/>
            <a:rect r="r" b="b" t="t" l="l"/>
            <a:pathLst>
              <a:path h="8599630" w="9898854">
                <a:moveTo>
                  <a:pt x="0" y="0"/>
                </a:moveTo>
                <a:lnTo>
                  <a:pt x="9898854" y="0"/>
                </a:lnTo>
                <a:lnTo>
                  <a:pt x="9898854" y="8599630"/>
                </a:lnTo>
                <a:lnTo>
                  <a:pt x="0" y="85996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40684"/>
            <a:ext cx="8525731" cy="1114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41"/>
              </a:lnSpc>
              <a:spcBef>
                <a:spcPct val="0"/>
              </a:spcBef>
            </a:pPr>
            <a:r>
              <a:rPr lang="en-US" sz="7368">
                <a:solidFill>
                  <a:srgbClr val="101010"/>
                </a:solidFill>
                <a:latin typeface="Montserrat Bold"/>
              </a:rPr>
              <a:t>Future Scope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666970"/>
            <a:ext cx="12309873" cy="5018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73"/>
              </a:lnSpc>
            </a:pPr>
            <a:r>
              <a:rPr lang="en-US" sz="4144">
                <a:solidFill>
                  <a:srgbClr val="101010"/>
                </a:solidFill>
                <a:latin typeface="Montserrat Bold"/>
              </a:rPr>
              <a:t>   1. File sharing in Chat section</a:t>
            </a:r>
          </a:p>
          <a:p>
            <a:pPr algn="just">
              <a:lnSpc>
                <a:spcPts val="4973"/>
              </a:lnSpc>
            </a:pPr>
          </a:p>
          <a:p>
            <a:pPr algn="just">
              <a:lnSpc>
                <a:spcPts val="4973"/>
              </a:lnSpc>
            </a:pPr>
            <a:r>
              <a:rPr lang="en-US" sz="4144">
                <a:solidFill>
                  <a:srgbClr val="101010"/>
                </a:solidFill>
                <a:latin typeface="Montserrat Bold"/>
              </a:rPr>
              <a:t>  2. Integration with Learning Management          Systems (LMS)</a:t>
            </a:r>
          </a:p>
          <a:p>
            <a:pPr algn="just">
              <a:lnSpc>
                <a:spcPts val="4973"/>
              </a:lnSpc>
            </a:pPr>
          </a:p>
          <a:p>
            <a:pPr algn="just">
              <a:lnSpc>
                <a:spcPts val="4973"/>
              </a:lnSpc>
            </a:pPr>
            <a:r>
              <a:rPr lang="en-US" sz="4144">
                <a:solidFill>
                  <a:srgbClr val="101010"/>
                </a:solidFill>
                <a:latin typeface="Montserrat Bold"/>
              </a:rPr>
              <a:t>   3.Advanced Search Capabilities</a:t>
            </a:r>
          </a:p>
          <a:p>
            <a:pPr algn="just">
              <a:lnSpc>
                <a:spcPts val="4973"/>
              </a:lnSpc>
            </a:pPr>
          </a:p>
          <a:p>
            <a:pPr algn="just">
              <a:lnSpc>
                <a:spcPts val="4973"/>
              </a:lnSpc>
              <a:spcBef>
                <a:spcPct val="0"/>
              </a:spcBef>
            </a:pPr>
            <a:r>
              <a:rPr lang="en-US" sz="4144">
                <a:solidFill>
                  <a:srgbClr val="101010"/>
                </a:solidFill>
                <a:latin typeface="Montserrat Bold"/>
              </a:rPr>
              <a:t>   4. Community Building Features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38573" y="-4299815"/>
            <a:ext cx="9898854" cy="8599630"/>
          </a:xfrm>
          <a:custGeom>
            <a:avLst/>
            <a:gdLst/>
            <a:ahLst/>
            <a:cxnLst/>
            <a:rect r="r" b="b" t="t" l="l"/>
            <a:pathLst>
              <a:path h="8599630" w="9898854">
                <a:moveTo>
                  <a:pt x="0" y="0"/>
                </a:moveTo>
                <a:lnTo>
                  <a:pt x="9898854" y="0"/>
                </a:lnTo>
                <a:lnTo>
                  <a:pt x="9898854" y="8599630"/>
                </a:lnTo>
                <a:lnTo>
                  <a:pt x="0" y="85996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40684"/>
            <a:ext cx="8525731" cy="1114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41"/>
              </a:lnSpc>
              <a:spcBef>
                <a:spcPct val="0"/>
              </a:spcBef>
            </a:pPr>
            <a:r>
              <a:rPr lang="en-US" sz="7368">
                <a:solidFill>
                  <a:srgbClr val="101010"/>
                </a:solidFill>
                <a:latin typeface="Montserrat Bold"/>
              </a:rPr>
              <a:t>References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421595"/>
            <a:ext cx="14454143" cy="7980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Montserrat Italics"/>
              </a:rPr>
              <a:t>1."The Effect of Educational Technology on Student Learning Outcomes: A Meta-Analysis" by Robert B. Kozma: https://www.researchgate.net/publication/222276467_The_Effect_of_Educational_Technology_on_Student_Learning_Outcomes_A_Meta-Analysis</a:t>
            </a:r>
          </a:p>
          <a:p>
            <a:pPr>
              <a:lnSpc>
                <a:spcPts val="4200"/>
              </a:lnSpc>
            </a:p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Montserrat Italics"/>
              </a:rPr>
              <a:t>2."Collaborative Learning: Cognitive and Computational Approaches" by Gerry Stahl: https://www.springer.com/gp/book/9789401060425</a:t>
            </a:r>
          </a:p>
          <a:p>
            <a:pPr>
              <a:lnSpc>
                <a:spcPts val="4200"/>
              </a:lnSpc>
            </a:p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Montserrat Italics"/>
              </a:rPr>
              <a:t>3.Tailwind CSS Official Documentation: https://tailwindcss.com/docs</a:t>
            </a:r>
          </a:p>
          <a:p>
            <a:pPr>
              <a:lnSpc>
                <a:spcPts val="4200"/>
              </a:lnSpc>
            </a:p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Montserrat Italics"/>
              </a:rPr>
              <a:t>4.Material Tailwind Official Documentation: </a:t>
            </a:r>
            <a:r>
              <a:rPr lang="en-US" sz="3000" u="sng">
                <a:solidFill>
                  <a:srgbClr val="000000"/>
                </a:solidFill>
                <a:latin typeface="Montserrat Italics"/>
                <a:hlinkClick r:id="rId3" tooltip="https://material-tailwind.com/docs"/>
              </a:rPr>
              <a:t>https://material-tailwind.com/docs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Montserrat Italics"/>
              </a:rPr>
              <a:t> </a:t>
            </a:r>
          </a:p>
          <a:p>
            <a:pPr>
              <a:lnSpc>
                <a:spcPts val="4200"/>
              </a:lnSpc>
            </a:pPr>
          </a:p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DAGBbT33rOM</dc:identifier>
  <dcterms:modified xsi:type="dcterms:W3CDTF">2011-08-01T06:04:30Z</dcterms:modified>
  <cp:revision>1</cp:revision>
  <dc:title>CampusNotes</dc:title>
</cp:coreProperties>
</file>

<file path=docProps/thumbnail.jpeg>
</file>